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6"/>
  </p:notes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89986" autoAdjust="0"/>
  </p:normalViewPr>
  <p:slideViewPr>
    <p:cSldViewPr>
      <p:cViewPr>
        <p:scale>
          <a:sx n="82" d="100"/>
          <a:sy n="82" d="100"/>
        </p:scale>
        <p:origin x="-121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A1FD40-2F88-4AA2-A5C5-64ADD44BAAB0}" type="datetimeFigureOut">
              <a:rPr lang="en-US" smtClean="0"/>
              <a:pPr/>
              <a:t>2/26/2013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342481-D684-4BB1-BA19-9922F5E31F96}"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A342481-D684-4BB1-BA19-9922F5E31F96}"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r>
            <a:br>
              <a:rPr lang="en-US" dirty="0" smtClean="0"/>
            </a:br>
            <a:r>
              <a:rPr lang="en-US" sz="1200" kern="1200" dirty="0" smtClean="0">
                <a:solidFill>
                  <a:schemeClr val="tx1"/>
                </a:solidFill>
                <a:latin typeface="+mn-lt"/>
                <a:ea typeface="+mn-ea"/>
                <a:cs typeface="+mn-cs"/>
              </a:rPr>
              <a:t>The Australian Labor Party is Australia's oldest political party. Our state branches are older than the nation; </a:t>
            </a: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CA342481-D684-4BB1-BA19-9922F5E31F96}"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A342481-D684-4BB1-BA19-9922F5E31F96}"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A342481-D684-4BB1-BA19-9922F5E31F96}" type="slidenum">
              <a:rPr lang="en-US" smtClean="0"/>
              <a:pPr/>
              <a:t>4</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6F54EFF-97E4-42EE-9405-BFE3C9AACC54}" type="datetimeFigureOut">
              <a:rPr lang="en-US" smtClean="0"/>
              <a:pPr/>
              <a:t>2/26/2013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D7EE2E-AA40-42B5-A9F4-3A28C80F8D90}"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F54EFF-97E4-42EE-9405-BFE3C9AACC54}" type="datetimeFigureOut">
              <a:rPr lang="en-US" smtClean="0"/>
              <a:pPr/>
              <a:t>2/26/2013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D7EE2E-AA40-42B5-A9F4-3A28C80F8D9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F54EFF-97E4-42EE-9405-BFE3C9AACC54}" type="datetimeFigureOut">
              <a:rPr lang="en-US" smtClean="0"/>
              <a:pPr/>
              <a:t>2/26/2013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D7EE2E-AA40-42B5-A9F4-3A28C80F8D90}"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F54EFF-97E4-42EE-9405-BFE3C9AACC54}" type="datetimeFigureOut">
              <a:rPr lang="en-US" smtClean="0"/>
              <a:pPr/>
              <a:t>2/26/2013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D7EE2E-AA40-42B5-A9F4-3A28C80F8D9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F54EFF-97E4-42EE-9405-BFE3C9AACC54}" type="datetimeFigureOut">
              <a:rPr lang="en-US" smtClean="0"/>
              <a:pPr/>
              <a:t>2/26/2013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D7EE2E-AA40-42B5-A9F4-3A28C80F8D90}"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6F54EFF-97E4-42EE-9405-BFE3C9AACC54}" type="datetimeFigureOut">
              <a:rPr lang="en-US" smtClean="0"/>
              <a:pPr/>
              <a:t>2/26/2013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9D7EE2E-AA40-42B5-A9F4-3A28C80F8D90}"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6F54EFF-97E4-42EE-9405-BFE3C9AACC54}" type="datetimeFigureOut">
              <a:rPr lang="en-US" smtClean="0"/>
              <a:pPr/>
              <a:t>2/26/2013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9D7EE2E-AA40-42B5-A9F4-3A28C80F8D90}"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6F54EFF-97E4-42EE-9405-BFE3C9AACC54}" type="datetimeFigureOut">
              <a:rPr lang="en-US" smtClean="0"/>
              <a:pPr/>
              <a:t>2/26/2013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9D7EE2E-AA40-42B5-A9F4-3A28C80F8D90}"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F54EFF-97E4-42EE-9405-BFE3C9AACC54}" type="datetimeFigureOut">
              <a:rPr lang="en-US" smtClean="0"/>
              <a:pPr/>
              <a:t>2/26/2013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9D7EE2E-AA40-42B5-A9F4-3A28C80F8D90}"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F54EFF-97E4-42EE-9405-BFE3C9AACC54}" type="datetimeFigureOut">
              <a:rPr lang="en-US" smtClean="0"/>
              <a:pPr/>
              <a:t>2/26/2013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9D7EE2E-AA40-42B5-A9F4-3A28C80F8D90}"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F54EFF-97E4-42EE-9405-BFE3C9AACC54}" type="datetimeFigureOut">
              <a:rPr lang="en-US" smtClean="0"/>
              <a:pPr/>
              <a:t>2/26/2013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9D7EE2E-AA40-42B5-A9F4-3A28C80F8D90}"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F54EFF-97E4-42EE-9405-BFE3C9AACC54}" type="datetimeFigureOut">
              <a:rPr lang="en-US" smtClean="0"/>
              <a:pPr/>
              <a:t>2/26/2013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D7EE2E-AA40-42B5-A9F4-3A28C80F8D90}"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wmf"/><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g.bmp"/>
          <p:cNvPicPr>
            <a:picLocks noChangeAspect="1"/>
          </p:cNvPicPr>
          <p:nvPr/>
        </p:nvPicPr>
        <p:blipFill>
          <a:blip r:embed="rId3"/>
          <a:stretch>
            <a:fillRect/>
          </a:stretch>
        </p:blipFill>
        <p:spPr>
          <a:xfrm>
            <a:off x="1285852" y="-2044"/>
            <a:ext cx="6929486" cy="6864114"/>
          </a:xfrm>
          <a:prstGeom prst="rect">
            <a:avLst/>
          </a:prstGeom>
        </p:spPr>
      </p:pic>
      <p:sp>
        <p:nvSpPr>
          <p:cNvPr id="2" name="Title 1"/>
          <p:cNvSpPr>
            <a:spLocks noGrp="1"/>
          </p:cNvSpPr>
          <p:nvPr>
            <p:ph type="ctrTitle"/>
          </p:nvPr>
        </p:nvSpPr>
        <p:spPr/>
        <p:txBody>
          <a:bodyPr/>
          <a:lstStyle/>
          <a:p>
            <a:r>
              <a:rPr lang="en-US" dirty="0" smtClean="0"/>
              <a:t>THE GOVNENMERNT</a:t>
            </a:r>
            <a:endParaRPr lang="en-US" dirty="0"/>
          </a:p>
        </p:txBody>
      </p:sp>
      <p:sp>
        <p:nvSpPr>
          <p:cNvPr id="3" name="Subtitle 2"/>
          <p:cNvSpPr>
            <a:spLocks noGrp="1"/>
          </p:cNvSpPr>
          <p:nvPr>
            <p:ph type="subTitle" idx="1"/>
          </p:nvPr>
        </p:nvSpPr>
        <p:spPr/>
        <p:txBody>
          <a:bodyPr/>
          <a:lstStyle/>
          <a:p>
            <a:r>
              <a:rPr lang="en-US" dirty="0" smtClean="0">
                <a:solidFill>
                  <a:schemeClr val="tx1"/>
                </a:solidFill>
              </a:rPr>
              <a:t>By  Vasili Drevelis</a:t>
            </a:r>
            <a:endParaRPr lang="en-US"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solidFill>
                  <a:srgbClr val="FF0000"/>
                </a:solidFill>
                <a:effectLst>
                  <a:outerShdw blurRad="38100" dist="38100" dir="2700000" algn="tl">
                    <a:srgbClr val="000000">
                      <a:alpha val="43137"/>
                    </a:srgbClr>
                  </a:outerShdw>
                </a:effectLst>
                <a:latin typeface="Harlow Solid Italic" pitchFamily="82" charset="0"/>
              </a:rPr>
              <a:t>Australian Labor</a:t>
            </a:r>
            <a:endParaRPr lang="en-US" sz="8000" dirty="0">
              <a:solidFill>
                <a:srgbClr val="FF0000"/>
              </a:solidFill>
              <a:effectLst>
                <a:outerShdw blurRad="38100" dist="38100" dir="2700000" algn="tl">
                  <a:srgbClr val="000000">
                    <a:alpha val="43137"/>
                  </a:srgbClr>
                </a:outerShdw>
              </a:effectLst>
              <a:latin typeface="Harlow Solid Italic" pitchFamily="82" charset="0"/>
            </a:endParaRPr>
          </a:p>
        </p:txBody>
      </p:sp>
      <p:sp>
        <p:nvSpPr>
          <p:cNvPr id="3" name="Content Placeholder 2"/>
          <p:cNvSpPr>
            <a:spLocks noGrp="1"/>
          </p:cNvSpPr>
          <p:nvPr>
            <p:ph idx="1"/>
          </p:nvPr>
        </p:nvSpPr>
        <p:spPr>
          <a:xfrm>
            <a:off x="357158" y="1500174"/>
            <a:ext cx="8358246" cy="4714908"/>
          </a:xfrm>
        </p:spPr>
        <p:txBody>
          <a:bodyPr anchor="ctr">
            <a:normAutofit/>
          </a:bodyPr>
          <a:lstStyle/>
          <a:p>
            <a:pPr>
              <a:buNone/>
            </a:pPr>
            <a:r>
              <a:rPr lang="en-US" sz="4400" b="1" u="sng" dirty="0" smtClean="0">
                <a:solidFill>
                  <a:srgbClr val="FF0000"/>
                </a:solidFill>
                <a:effectLst>
                  <a:outerShdw blurRad="38100" dist="38100" dir="2700000" algn="tl">
                    <a:srgbClr val="000000">
                      <a:alpha val="43137"/>
                    </a:srgbClr>
                  </a:outerShdw>
                </a:effectLst>
              </a:rPr>
              <a:t>Beliefs /</a:t>
            </a:r>
            <a:r>
              <a:rPr lang="en-US" sz="4400" b="1" u="sng" dirty="0" smtClean="0">
                <a:solidFill>
                  <a:srgbClr val="FF0000"/>
                </a:solidFill>
                <a:effectLst>
                  <a:outerShdw blurRad="38100" dist="38100" dir="2700000" algn="tl">
                    <a:srgbClr val="000000">
                      <a:alpha val="43137"/>
                    </a:srgbClr>
                  </a:outerShdw>
                </a:effectLst>
              </a:rPr>
              <a:t>Goals/Policies</a:t>
            </a:r>
            <a:endParaRPr lang="en-US" sz="1400" b="1" u="sng" dirty="0" smtClean="0">
              <a:solidFill>
                <a:srgbClr val="FF0000"/>
              </a:solidFill>
              <a:effectLst>
                <a:outerShdw blurRad="38100" dist="38100" dir="2700000" algn="tl">
                  <a:srgbClr val="000000">
                    <a:alpha val="43137"/>
                  </a:srgbClr>
                </a:outerShdw>
              </a:effectLst>
            </a:endParaRPr>
          </a:p>
          <a:p>
            <a:pPr>
              <a:buNone/>
            </a:pPr>
            <a:r>
              <a:rPr lang="en-US" sz="1400" dirty="0" smtClean="0"/>
              <a:t>Better health and                   Building better </a:t>
            </a:r>
            <a:r>
              <a:rPr lang="en-US" sz="1400" dirty="0" smtClean="0"/>
              <a:t>regional</a:t>
            </a:r>
            <a:endParaRPr lang="en-US" sz="1400" dirty="0" smtClean="0"/>
          </a:p>
          <a:p>
            <a:pPr>
              <a:buNone/>
            </a:pPr>
            <a:r>
              <a:rPr lang="en-US" sz="1400" dirty="0" smtClean="0"/>
              <a:t>better  </a:t>
            </a:r>
            <a:r>
              <a:rPr lang="en-US" sz="1400" dirty="0" smtClean="0"/>
              <a:t>hospitals.                    National trade cadetships.                         </a:t>
            </a:r>
          </a:p>
          <a:p>
            <a:pPr>
              <a:buNone/>
            </a:pPr>
            <a:r>
              <a:rPr lang="en-US" sz="1400" dirty="0" smtClean="0"/>
              <a:t>                                                                                                </a:t>
            </a:r>
            <a:endParaRPr lang="en-US" sz="1400" dirty="0" smtClean="0"/>
          </a:p>
          <a:p>
            <a:pPr>
              <a:buNone/>
            </a:pPr>
            <a:r>
              <a:rPr lang="en-US" sz="1400" dirty="0" smtClean="0"/>
              <a:t>School reform.                          Rewards for early movers.                    </a:t>
            </a:r>
          </a:p>
          <a:p>
            <a:pPr>
              <a:buNone/>
            </a:pPr>
            <a:r>
              <a:rPr lang="en-US" sz="1400" dirty="0" smtClean="0"/>
              <a:t>                                                                                                                        </a:t>
            </a:r>
            <a:r>
              <a:rPr lang="en-US" sz="1400" dirty="0" smtClean="0"/>
              <a:t>                        </a:t>
            </a:r>
            <a:endParaRPr lang="en-US" sz="1400" dirty="0" smtClean="0"/>
          </a:p>
          <a:p>
            <a:pPr>
              <a:buNone/>
            </a:pPr>
            <a:r>
              <a:rPr lang="en-US" sz="1400" dirty="0" smtClean="0"/>
              <a:t>Increasing your supper-               Connecting renewables.                  </a:t>
            </a:r>
          </a:p>
          <a:p>
            <a:pPr>
              <a:buNone/>
            </a:pPr>
            <a:r>
              <a:rPr lang="en-US" sz="1400" dirty="0" smtClean="0"/>
              <a:t>annuation guaranteed by             Protecting workers entitlement </a:t>
            </a:r>
            <a:r>
              <a:rPr lang="en-US" sz="1600" dirty="0" smtClean="0"/>
              <a:t>.     </a:t>
            </a:r>
            <a:r>
              <a:rPr lang="en-US" sz="1400" dirty="0" smtClean="0"/>
              <a:t> </a:t>
            </a:r>
            <a:endParaRPr lang="en-US" sz="1400" dirty="0" smtClean="0"/>
          </a:p>
          <a:p>
            <a:pPr>
              <a:buNone/>
            </a:pPr>
            <a:r>
              <a:rPr lang="en-US" sz="1400" dirty="0" smtClean="0"/>
              <a:t>12%.                                                                                                                      </a:t>
            </a:r>
            <a:r>
              <a:rPr lang="en-US" sz="1400" dirty="0" smtClean="0"/>
              <a:t>                                                                                                                 </a:t>
            </a:r>
            <a:endParaRPr lang="en-US" sz="1400" dirty="0" smtClean="0"/>
          </a:p>
          <a:p>
            <a:pPr>
              <a:buNone/>
            </a:pPr>
            <a:r>
              <a:rPr lang="en-US" sz="2000" b="1" dirty="0" smtClean="0">
                <a:solidFill>
                  <a:srgbClr val="FF0000"/>
                </a:solidFill>
                <a:effectLst>
                  <a:outerShdw blurRad="38100" dist="38100" dir="2700000" algn="tl">
                    <a:srgbClr val="000000">
                      <a:alpha val="43137"/>
                    </a:srgbClr>
                  </a:outerShdw>
                </a:effectLst>
              </a:rPr>
              <a:t>                                                           History                                                  </a:t>
            </a:r>
            <a:endParaRPr lang="en-US" sz="2000" b="1" dirty="0" smtClean="0">
              <a:solidFill>
                <a:srgbClr val="FF0000"/>
              </a:solidFill>
              <a:effectLst>
                <a:outerShdw blurRad="38100" dist="38100" dir="2700000" algn="tl">
                  <a:srgbClr val="000000">
                    <a:alpha val="43137"/>
                  </a:srgbClr>
                </a:outerShdw>
              </a:effectLst>
            </a:endParaRPr>
          </a:p>
          <a:p>
            <a:pPr>
              <a:buNone/>
            </a:pPr>
            <a:r>
              <a:rPr lang="en-US" sz="1400" dirty="0" smtClean="0"/>
              <a:t>Tax plan for our Future. </a:t>
            </a:r>
            <a:r>
              <a:rPr lang="en-US" sz="1400" dirty="0" smtClean="0"/>
              <a:t>             The Australian Labor Party is Australia’s</a:t>
            </a:r>
            <a:endParaRPr lang="en-US" sz="1400" dirty="0" smtClean="0"/>
          </a:p>
          <a:p>
            <a:pPr>
              <a:buNone/>
            </a:pPr>
            <a:r>
              <a:rPr lang="en-US" sz="1400" dirty="0" smtClean="0"/>
              <a:t>                                                         oldest political party. Our state  branches</a:t>
            </a:r>
            <a:endParaRPr lang="en-US" sz="1400" dirty="0" smtClean="0"/>
          </a:p>
          <a:p>
            <a:pPr>
              <a:buNone/>
            </a:pPr>
            <a:r>
              <a:rPr lang="en-US" sz="1400" dirty="0" smtClean="0"/>
              <a:t>Strengthening Australia</a:t>
            </a:r>
            <a:r>
              <a:rPr lang="en-US" sz="1400" dirty="0" smtClean="0"/>
              <a:t>.              Are older than the nation.</a:t>
            </a:r>
            <a:endParaRPr lang="en-US" sz="1400" dirty="0" smtClean="0"/>
          </a:p>
          <a:p>
            <a:pPr>
              <a:buNone/>
            </a:pPr>
            <a:endParaRPr lang="en-US" sz="1400" dirty="0" smtClean="0"/>
          </a:p>
          <a:p>
            <a:pPr>
              <a:buNone/>
            </a:pPr>
            <a:r>
              <a:rPr lang="en-US" sz="1400" dirty="0" smtClean="0"/>
              <a:t>Cleaner power stations. </a:t>
            </a:r>
          </a:p>
          <a:p>
            <a:pPr>
              <a:buNone/>
            </a:pPr>
            <a:endParaRPr lang="en-US" sz="1400" dirty="0"/>
          </a:p>
        </p:txBody>
      </p:sp>
      <p:pic>
        <p:nvPicPr>
          <p:cNvPr id="4" name="Picture 3" descr="labor.bmp"/>
          <p:cNvPicPr>
            <a:picLocks noChangeAspect="1"/>
          </p:cNvPicPr>
          <p:nvPr/>
        </p:nvPicPr>
        <p:blipFill>
          <a:blip r:embed="rId3"/>
          <a:stretch>
            <a:fillRect/>
          </a:stretch>
        </p:blipFill>
        <p:spPr>
          <a:xfrm>
            <a:off x="2786050" y="5429264"/>
            <a:ext cx="2500330" cy="1250165"/>
          </a:xfrm>
          <a:prstGeom prst="rect">
            <a:avLst/>
          </a:prstGeom>
        </p:spPr>
      </p:pic>
      <p:pic>
        <p:nvPicPr>
          <p:cNvPr id="5" name="Picture 4" descr="200px-Julia_Gillard_2010_crop.jpg"/>
          <p:cNvPicPr>
            <a:picLocks noChangeAspect="1"/>
          </p:cNvPicPr>
          <p:nvPr/>
        </p:nvPicPr>
        <p:blipFill>
          <a:blip r:embed="rId4"/>
          <a:stretch>
            <a:fillRect/>
          </a:stretch>
        </p:blipFill>
        <p:spPr>
          <a:xfrm>
            <a:off x="6572264" y="4000504"/>
            <a:ext cx="1643074" cy="2308519"/>
          </a:xfrm>
          <a:prstGeom prst="rect">
            <a:avLst/>
          </a:prstGeom>
        </p:spPr>
      </p:pic>
      <p:cxnSp>
        <p:nvCxnSpPr>
          <p:cNvPr id="9" name="Straight Connector 8"/>
          <p:cNvCxnSpPr/>
          <p:nvPr/>
        </p:nvCxnSpPr>
        <p:spPr>
          <a:xfrm>
            <a:off x="3714744" y="4643446"/>
            <a:ext cx="1071570"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10" name="Picture 9" descr="flag labor.bmp"/>
          <p:cNvPicPr>
            <a:picLocks noChangeAspect="1"/>
          </p:cNvPicPr>
          <p:nvPr/>
        </p:nvPicPr>
        <p:blipFill>
          <a:blip r:embed="rId5"/>
          <a:stretch>
            <a:fillRect/>
          </a:stretch>
        </p:blipFill>
        <p:spPr>
          <a:xfrm>
            <a:off x="6357950" y="1571612"/>
            <a:ext cx="2333333" cy="1952381"/>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68412"/>
          </a:xfrm>
        </p:spPr>
        <p:txBody>
          <a:bodyPr>
            <a:noAutofit/>
          </a:bodyPr>
          <a:lstStyle/>
          <a:p>
            <a:r>
              <a:rPr lang="en-US" sz="8000" dirty="0" smtClean="0">
                <a:solidFill>
                  <a:srgbClr val="92D050"/>
                </a:solidFill>
                <a:effectLst>
                  <a:outerShdw blurRad="38100" dist="38100" dir="2700000" algn="tl">
                    <a:srgbClr val="000000">
                      <a:alpha val="43137"/>
                    </a:srgbClr>
                  </a:outerShdw>
                </a:effectLst>
                <a:latin typeface="Snap ITC" pitchFamily="82" charset="0"/>
              </a:rPr>
              <a:t>Liberal Party</a:t>
            </a:r>
            <a:endParaRPr lang="en-US" sz="8000" dirty="0">
              <a:solidFill>
                <a:srgbClr val="92D050"/>
              </a:solidFill>
              <a:effectLst>
                <a:outerShdw blurRad="38100" dist="38100" dir="2700000" algn="tl">
                  <a:srgbClr val="000000">
                    <a:alpha val="43137"/>
                  </a:srgbClr>
                </a:outerShdw>
              </a:effectLst>
              <a:latin typeface="Snap ITC" pitchFamily="82" charset="0"/>
            </a:endParaRPr>
          </a:p>
        </p:txBody>
      </p:sp>
      <p:sp>
        <p:nvSpPr>
          <p:cNvPr id="3" name="Content Placeholder 2"/>
          <p:cNvSpPr>
            <a:spLocks noGrp="1"/>
          </p:cNvSpPr>
          <p:nvPr>
            <p:ph idx="1"/>
          </p:nvPr>
        </p:nvSpPr>
        <p:spPr>
          <a:xfrm>
            <a:off x="457200" y="1857364"/>
            <a:ext cx="8229600" cy="5000636"/>
          </a:xfrm>
        </p:spPr>
        <p:txBody>
          <a:bodyPr>
            <a:normAutofit/>
          </a:bodyPr>
          <a:lstStyle/>
          <a:p>
            <a:pPr>
              <a:buNone/>
            </a:pPr>
            <a:r>
              <a:rPr lang="en-US" sz="4400" b="1" u="sng" dirty="0" smtClean="0">
                <a:solidFill>
                  <a:srgbClr val="92D050"/>
                </a:solidFill>
                <a:effectLst>
                  <a:outerShdw blurRad="38100" dist="38100" dir="2700000" algn="tl">
                    <a:srgbClr val="000000">
                      <a:alpha val="43137"/>
                    </a:srgbClr>
                  </a:outerShdw>
                </a:effectLst>
              </a:rPr>
              <a:t>Beliefs/Goals/Policies</a:t>
            </a:r>
            <a:endParaRPr lang="en-US" sz="4400" b="1" u="sng" dirty="0" smtClean="0">
              <a:solidFill>
                <a:srgbClr val="92D050"/>
              </a:solidFill>
              <a:effectLst>
                <a:outerShdw blurRad="38100" dist="38100" dir="2700000" algn="tl">
                  <a:srgbClr val="000000">
                    <a:alpha val="43137"/>
                  </a:srgbClr>
                </a:outerShdw>
              </a:effectLst>
            </a:endParaRPr>
          </a:p>
          <a:p>
            <a:r>
              <a:rPr lang="en-US" sz="1200" dirty="0" smtClean="0"/>
              <a:t>In the inalienable rights and freedoms of all peoples; and we work towards a lean government that minimises interference in our daily lives; and maximizes individual and private sector initiative</a:t>
            </a:r>
          </a:p>
          <a:p>
            <a:r>
              <a:rPr lang="en-US" sz="1200" dirty="0" smtClean="0"/>
              <a:t>In government that nurtures and encourages its citizens through incentive, rather than putting limits on people through the punishing disincentives of burdensome taxes and the stifling structures of Labor's corporate state and bureaucratic red tape.</a:t>
            </a:r>
          </a:p>
          <a:p>
            <a:r>
              <a:rPr lang="en-US" sz="1200" dirty="0" smtClean="0"/>
              <a:t>In those most basic freedoms of parliamentary democracy - the freedom of thought, worship, speech and association.</a:t>
            </a:r>
          </a:p>
          <a:p>
            <a:r>
              <a:rPr lang="en-US" sz="1200" dirty="0" smtClean="0"/>
              <a:t>In a just and humane society in which the importance of the family and the role of law and justice is maintained.</a:t>
            </a:r>
          </a:p>
          <a:p>
            <a:r>
              <a:rPr lang="en-US" sz="1200" dirty="0" smtClean="0"/>
              <a:t>In equal opportunity for all Australians; and the encouragement and facilitation of wealth so that all may enjoy the highest possible standards of living, health, education and social justice.</a:t>
            </a:r>
          </a:p>
          <a:p>
            <a:r>
              <a:rPr lang="en-US" sz="1200" dirty="0" smtClean="0"/>
              <a:t>That, wherever possible, government should not compete with an efficient private sector; and that businesses and individuals - not government - are the true creators of wealth and employment.</a:t>
            </a:r>
          </a:p>
          <a:p>
            <a:r>
              <a:rPr lang="en-US" sz="1200" dirty="0" smtClean="0"/>
              <a:t>In preserving Australia's natural beauty and the environment for future generations.</a:t>
            </a:r>
          </a:p>
          <a:p>
            <a:r>
              <a:rPr lang="en-US" sz="1200" dirty="0" smtClean="0"/>
              <a:t>That</a:t>
            </a:r>
            <a:r>
              <a:rPr lang="en-US" sz="1200" b="1" dirty="0" smtClean="0"/>
              <a:t> </a:t>
            </a:r>
            <a:r>
              <a:rPr lang="en-US" sz="1200" dirty="0" smtClean="0"/>
              <a:t>our nation has a constructive role to play in maintaining world peace and democracy through alliance with other free nations</a:t>
            </a:r>
            <a:r>
              <a:rPr lang="en-US" sz="1200" dirty="0" smtClean="0"/>
              <a:t>.</a:t>
            </a:r>
          </a:p>
          <a:p>
            <a:endParaRPr lang="en-US" sz="1200" dirty="0" smtClean="0"/>
          </a:p>
          <a:p>
            <a:pPr>
              <a:buNone/>
            </a:pPr>
            <a:r>
              <a:rPr lang="en-US" sz="4400" b="1" u="sng" dirty="0" smtClean="0">
                <a:solidFill>
                  <a:srgbClr val="92D050"/>
                </a:solidFill>
                <a:effectLst>
                  <a:outerShdw blurRad="38100" dist="38100" dir="2700000" algn="tl">
                    <a:srgbClr val="000000">
                      <a:alpha val="43137"/>
                    </a:srgbClr>
                  </a:outerShdw>
                </a:effectLst>
              </a:rPr>
              <a:t>History</a:t>
            </a:r>
          </a:p>
          <a:p>
            <a:pPr>
              <a:buNone/>
            </a:pPr>
            <a:r>
              <a:rPr lang="en-US" sz="1200" dirty="0" smtClean="0"/>
              <a:t>In 1944, the Liberal Party of Australia was founded after a three-day meeting held in a small hall not far from Parliament House in Canberra. The meeting was called by the then Leader of the Opposition (United Australia Party) Robert </a:t>
            </a:r>
            <a:r>
              <a:rPr lang="en-US" sz="1200" dirty="0" err="1" smtClean="0"/>
              <a:t>Menzies</a:t>
            </a:r>
            <a:r>
              <a:rPr lang="en-US" sz="1200" dirty="0" smtClean="0"/>
              <a:t>.</a:t>
            </a:r>
          </a:p>
          <a:p>
            <a:pPr>
              <a:buNone/>
            </a:pPr>
            <a:endParaRPr lang="en-US" sz="1200" b="1" u="sng" dirty="0">
              <a:solidFill>
                <a:srgbClr val="92D050"/>
              </a:solidFill>
              <a:effectLst>
                <a:outerShdw blurRad="38100" dist="38100" dir="2700000" algn="tl">
                  <a:srgbClr val="000000">
                    <a:alpha val="43137"/>
                  </a:srgbClr>
                </a:outerShdw>
              </a:effectLst>
            </a:endParaRPr>
          </a:p>
        </p:txBody>
      </p:sp>
      <p:pic>
        <p:nvPicPr>
          <p:cNvPr id="4" name="Picture 3" descr="hr.bmp"/>
          <p:cNvPicPr>
            <a:picLocks noChangeAspect="1"/>
          </p:cNvPicPr>
          <p:nvPr/>
        </p:nvPicPr>
        <p:blipFill>
          <a:blip r:embed="rId3"/>
          <a:stretch>
            <a:fillRect/>
          </a:stretch>
        </p:blipFill>
        <p:spPr>
          <a:xfrm>
            <a:off x="6643702" y="1571612"/>
            <a:ext cx="874983" cy="999981"/>
          </a:xfrm>
          <a:prstGeom prst="rect">
            <a:avLst/>
          </a:prstGeom>
        </p:spPr>
      </p:pic>
      <p:pic>
        <p:nvPicPr>
          <p:cNvPr id="5" name="Picture 4" descr="liberal logo.bmp"/>
          <p:cNvPicPr>
            <a:picLocks noChangeAspect="1"/>
          </p:cNvPicPr>
          <p:nvPr/>
        </p:nvPicPr>
        <p:blipFill>
          <a:blip r:embed="rId4"/>
          <a:stretch>
            <a:fillRect/>
          </a:stretch>
        </p:blipFill>
        <p:spPr>
          <a:xfrm>
            <a:off x="6786578" y="5072074"/>
            <a:ext cx="1428760" cy="1184680"/>
          </a:xfrm>
          <a:prstGeom prst="rect">
            <a:avLst/>
          </a:prstGeom>
        </p:spPr>
      </p:pic>
      <p:pic>
        <p:nvPicPr>
          <p:cNvPr id="6" name="Picture 5" descr="ty.bmp"/>
          <p:cNvPicPr>
            <a:picLocks noChangeAspect="1"/>
          </p:cNvPicPr>
          <p:nvPr/>
        </p:nvPicPr>
        <p:blipFill>
          <a:blip r:embed="rId5"/>
          <a:stretch>
            <a:fillRect/>
          </a:stretch>
        </p:blipFill>
        <p:spPr>
          <a:xfrm>
            <a:off x="2428860" y="5143512"/>
            <a:ext cx="714380" cy="1071571"/>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00" y="274638"/>
            <a:ext cx="7686700" cy="1143000"/>
          </a:xfrm>
        </p:spPr>
        <p:txBody>
          <a:bodyPr>
            <a:normAutofit/>
          </a:bodyPr>
          <a:lstStyle/>
          <a:p>
            <a:r>
              <a:rPr lang="en-US" sz="6000" dirty="0" smtClean="0">
                <a:solidFill>
                  <a:srgbClr val="FF0000"/>
                </a:solidFill>
                <a:latin typeface="Ravie" pitchFamily="82" charset="0"/>
              </a:rPr>
              <a:t>THANK YOU </a:t>
            </a:r>
            <a:endParaRPr lang="en-US" sz="6000" dirty="0">
              <a:solidFill>
                <a:srgbClr val="FF0000"/>
              </a:solidFill>
              <a:latin typeface="Ravie" pitchFamily="82" charset="0"/>
            </a:endParaRPr>
          </a:p>
        </p:txBody>
      </p:sp>
      <p:sp>
        <p:nvSpPr>
          <p:cNvPr id="3" name="Content Placeholder 2"/>
          <p:cNvSpPr>
            <a:spLocks noGrp="1"/>
          </p:cNvSpPr>
          <p:nvPr>
            <p:ph idx="1"/>
          </p:nvPr>
        </p:nvSpPr>
        <p:spPr>
          <a:xfrm>
            <a:off x="571472" y="1428736"/>
            <a:ext cx="8075654" cy="2714644"/>
          </a:xfrm>
        </p:spPr>
        <p:txBody>
          <a:bodyPr>
            <a:normAutofit lnSpcReduction="10000"/>
          </a:bodyPr>
          <a:lstStyle/>
          <a:p>
            <a:pPr>
              <a:buNone/>
            </a:pPr>
            <a:r>
              <a:rPr lang="en-US" dirty="0" smtClean="0">
                <a:solidFill>
                  <a:srgbClr val="92D050"/>
                </a:solidFill>
              </a:rPr>
              <a:t>           </a:t>
            </a:r>
            <a:r>
              <a:rPr lang="en-US" sz="6000" dirty="0" smtClean="0">
                <a:solidFill>
                  <a:srgbClr val="92D050"/>
                </a:solidFill>
                <a:latin typeface="Jokerman" pitchFamily="82" charset="0"/>
              </a:rPr>
              <a:t>FOR READING </a:t>
            </a:r>
            <a:r>
              <a:rPr lang="en-US" sz="6000" dirty="0" smtClean="0">
                <a:solidFill>
                  <a:srgbClr val="FF0000"/>
                </a:solidFill>
                <a:latin typeface="Snap ITC" pitchFamily="82" charset="0"/>
              </a:rPr>
              <a:t>AND</a:t>
            </a:r>
            <a:r>
              <a:rPr lang="en-US" sz="6000" dirty="0" smtClean="0">
                <a:solidFill>
                  <a:srgbClr val="92D050"/>
                </a:solidFill>
                <a:latin typeface="Snap ITC" pitchFamily="82" charset="0"/>
              </a:rPr>
              <a:t> </a:t>
            </a:r>
            <a:r>
              <a:rPr lang="en-US" sz="6000" dirty="0" smtClean="0">
                <a:solidFill>
                  <a:srgbClr val="FF0000"/>
                </a:solidFill>
                <a:latin typeface="Snap ITC" pitchFamily="82" charset="0"/>
              </a:rPr>
              <a:t>WACTHING THIS</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a:p>
        </p:txBody>
      </p:sp>
      <p:pic>
        <p:nvPicPr>
          <p:cNvPr id="1028" name="Picture 4" descr="C:\Documents and Settings\a\Local Settings\Temporary Internet Files\Content.IE5\51GJGCQH\MC900434917[1].png"/>
          <p:cNvPicPr>
            <a:picLocks noChangeAspect="1" noChangeArrowheads="1"/>
          </p:cNvPicPr>
          <p:nvPr/>
        </p:nvPicPr>
        <p:blipFill>
          <a:blip r:embed="rId3"/>
          <a:srcRect/>
          <a:stretch>
            <a:fillRect/>
          </a:stretch>
        </p:blipFill>
        <p:spPr bwMode="auto">
          <a:xfrm>
            <a:off x="3643306" y="3571876"/>
            <a:ext cx="1571636" cy="1571636"/>
          </a:xfrm>
          <a:prstGeom prst="rect">
            <a:avLst/>
          </a:prstGeom>
          <a:noFill/>
        </p:spPr>
      </p:pic>
      <p:pic>
        <p:nvPicPr>
          <p:cNvPr id="1029" name="Picture 5" descr="C:\Documents and Settings\a\Local Settings\Temporary Internet Files\Content.IE5\XOPYTDUS\MC900423161[1].wmf"/>
          <p:cNvPicPr>
            <a:picLocks noChangeAspect="1" noChangeArrowheads="1"/>
          </p:cNvPicPr>
          <p:nvPr/>
        </p:nvPicPr>
        <p:blipFill>
          <a:blip r:embed="rId4"/>
          <a:srcRect/>
          <a:stretch>
            <a:fillRect/>
          </a:stretch>
        </p:blipFill>
        <p:spPr bwMode="auto">
          <a:xfrm rot="1419061">
            <a:off x="7290768" y="5219074"/>
            <a:ext cx="1827886" cy="1827886"/>
          </a:xfrm>
          <a:prstGeom prst="rect">
            <a:avLst/>
          </a:prstGeom>
          <a:noFill/>
          <a:effectLst>
            <a:innerShdw blurRad="114300">
              <a:prstClr val="black"/>
            </a:innerShdw>
            <a:softEdge rad="635000"/>
          </a:effectLst>
        </p:spPr>
      </p:pic>
      <p:pic>
        <p:nvPicPr>
          <p:cNvPr id="2050" name="Picture 2" descr="http://t3.gstatic.com/images?q=tbn:ANd9GcR2hWTxyLWUnbl9UfYt_FAM9Pwo-CO8OjW04vuTQ-EYTKepIZVfwg"/>
          <p:cNvPicPr>
            <a:picLocks noChangeAspect="1" noChangeArrowheads="1"/>
          </p:cNvPicPr>
          <p:nvPr/>
        </p:nvPicPr>
        <p:blipFill>
          <a:blip r:embed="rId5"/>
          <a:srcRect/>
          <a:stretch>
            <a:fillRect/>
          </a:stretch>
        </p:blipFill>
        <p:spPr bwMode="auto">
          <a:xfrm>
            <a:off x="214282" y="4143380"/>
            <a:ext cx="1571636" cy="1571636"/>
          </a:xfrm>
          <a:prstGeom prst="rect">
            <a:avLst/>
          </a:prstGeom>
          <a:noFill/>
          <a:effectLst>
            <a:innerShdw blurRad="685800" dist="1155700" dir="10800000">
              <a:prstClr val="black">
                <a:alpha val="0"/>
              </a:prstClr>
            </a:innerShdw>
          </a:effectLst>
        </p:spPr>
      </p:pic>
      <p:pic>
        <p:nvPicPr>
          <p:cNvPr id="10" name="Picture 9" descr="imagesCA7IGAN0.jpg"/>
          <p:cNvPicPr>
            <a:picLocks noChangeAspect="1"/>
          </p:cNvPicPr>
          <p:nvPr/>
        </p:nvPicPr>
        <p:blipFill>
          <a:blip r:embed="rId6"/>
          <a:stretch>
            <a:fillRect/>
          </a:stretch>
        </p:blipFill>
        <p:spPr>
          <a:xfrm>
            <a:off x="6929454" y="3143248"/>
            <a:ext cx="1905000" cy="1905000"/>
          </a:xfrm>
          <a:prstGeom prst="rect">
            <a:avLst/>
          </a:prstGeom>
        </p:spPr>
      </p:pic>
      <p:pic>
        <p:nvPicPr>
          <p:cNvPr id="11" name="Picture 10" descr="hi.bmp"/>
          <p:cNvPicPr>
            <a:picLocks noChangeAspect="1"/>
          </p:cNvPicPr>
          <p:nvPr/>
        </p:nvPicPr>
        <p:blipFill>
          <a:blip r:embed="rId7"/>
          <a:stretch>
            <a:fillRect/>
          </a:stretch>
        </p:blipFill>
        <p:spPr>
          <a:xfrm>
            <a:off x="3000364" y="4857760"/>
            <a:ext cx="2761905" cy="1657143"/>
          </a:xfrm>
          <a:prstGeom prst="rect">
            <a:avLst/>
          </a:prstGeom>
        </p:spPr>
      </p:pic>
      <p:pic>
        <p:nvPicPr>
          <p:cNvPr id="14" name="Picture 13" descr="labor.bmp"/>
          <p:cNvPicPr>
            <a:picLocks noChangeAspect="1"/>
          </p:cNvPicPr>
          <p:nvPr/>
        </p:nvPicPr>
        <p:blipFill>
          <a:blip r:embed="rId8"/>
          <a:stretch>
            <a:fillRect/>
          </a:stretch>
        </p:blipFill>
        <p:spPr>
          <a:xfrm>
            <a:off x="0" y="428604"/>
            <a:ext cx="1905000" cy="952500"/>
          </a:xfrm>
          <a:prstGeom prst="rect">
            <a:avLst/>
          </a:prstGeom>
        </p:spPr>
      </p:pic>
      <p:pic>
        <p:nvPicPr>
          <p:cNvPr id="15" name="Picture 14" descr="liberal logo.bmp"/>
          <p:cNvPicPr>
            <a:picLocks noChangeAspect="1"/>
          </p:cNvPicPr>
          <p:nvPr/>
        </p:nvPicPr>
        <p:blipFill>
          <a:blip r:embed="rId9"/>
          <a:stretch>
            <a:fillRect/>
          </a:stretch>
        </p:blipFill>
        <p:spPr>
          <a:xfrm>
            <a:off x="7715510" y="642918"/>
            <a:ext cx="1428490" cy="1184456"/>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360</TotalTime>
  <Words>357</Words>
  <Application>Microsoft Office PowerPoint</Application>
  <PresentationFormat>On-screen Show (4:3)</PresentationFormat>
  <Paragraphs>45</Paragraphs>
  <Slides>4</Slides>
  <Notes>4</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THE GOVNENMERNT</vt:lpstr>
      <vt:lpstr>Australian Labor</vt:lpstr>
      <vt:lpstr>Liberal Party</vt:lpstr>
      <vt:lpstr>THANK YOU </vt:lpstr>
    </vt:vector>
  </TitlesOfParts>
  <Company>eMachines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GOVERNMENT</dc:title>
  <dc:creator>Valued eMachines Customer</dc:creator>
  <cp:lastModifiedBy>Valued eMachines Customer</cp:lastModifiedBy>
  <cp:revision>37</cp:revision>
  <dcterms:created xsi:type="dcterms:W3CDTF">2013-02-19T08:41:34Z</dcterms:created>
  <dcterms:modified xsi:type="dcterms:W3CDTF">2013-02-26T09:54:20Z</dcterms:modified>
</cp:coreProperties>
</file>